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8" r:id="rId6"/>
    <p:sldId id="269" r:id="rId7"/>
    <p:sldId id="289" r:id="rId8"/>
    <p:sldId id="290" r:id="rId9"/>
    <p:sldId id="292" r:id="rId10"/>
    <p:sldId id="267" r:id="rId11"/>
    <p:sldId id="275" r:id="rId12"/>
    <p:sldId id="293" r:id="rId13"/>
    <p:sldId id="294" r:id="rId14"/>
    <p:sldId id="258" r:id="rId15"/>
    <p:sldId id="295" r:id="rId16"/>
    <p:sldId id="296" r:id="rId17"/>
    <p:sldId id="297" r:id="rId18"/>
    <p:sldId id="299" r:id="rId19"/>
    <p:sldId id="300" r:id="rId20"/>
    <p:sldId id="281" r:id="rId21"/>
    <p:sldId id="298" r:id="rId22"/>
    <p:sldId id="301" r:id="rId23"/>
    <p:sldId id="302" r:id="rId24"/>
    <p:sldId id="280" r:id="rId25"/>
    <p:sldId id="278" r:id="rId26"/>
    <p:sldId id="279" r:id="rId27"/>
    <p:sldId id="282" r:id="rId28"/>
    <p:sldId id="283" r:id="rId29"/>
    <p:sldId id="284" r:id="rId30"/>
    <p:sldId id="285" r:id="rId31"/>
    <p:sldId id="286" r:id="rId32"/>
    <p:sldId id="274" r:id="rId33"/>
    <p:sldId id="277" r:id="rId34"/>
    <p:sldId id="287" r:id="rId35"/>
    <p:sldId id="288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DFE9-5685-4A83-AC53-F960D08351C1}">
          <p14:sldIdLst>
            <p14:sldId id="256"/>
            <p14:sldId id="268"/>
            <p14:sldId id="269"/>
            <p14:sldId id="289"/>
            <p14:sldId id="290"/>
            <p14:sldId id="292"/>
            <p14:sldId id="267"/>
            <p14:sldId id="275"/>
            <p14:sldId id="293"/>
            <p14:sldId id="294"/>
            <p14:sldId id="258"/>
            <p14:sldId id="295"/>
            <p14:sldId id="296"/>
            <p14:sldId id="297"/>
            <p14:sldId id="299"/>
            <p14:sldId id="300"/>
            <p14:sldId id="281"/>
            <p14:sldId id="298"/>
            <p14:sldId id="301"/>
            <p14:sldId id="302"/>
            <p14:sldId id="280"/>
            <p14:sldId id="278"/>
            <p14:sldId id="279"/>
            <p14:sldId id="282"/>
            <p14:sldId id="283"/>
            <p14:sldId id="284"/>
            <p14:sldId id="285"/>
            <p14:sldId id="286"/>
            <p14:sldId id="274"/>
            <p14:sldId id="277"/>
            <p14:sldId id="287"/>
            <p14:sldId id="288"/>
            <p14:sldId id="291"/>
          </p14:sldIdLst>
        </p14:section>
        <p14:section name="EXTRA SLIDES ONLY" id="{4C0E9FC2-37C2-4845-815A-517E2A8E355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8" clrIdx="0">
    <p:extLst>
      <p:ext uri="{19B8F6BF-5375-455C-9EA6-DF929625EA0E}">
        <p15:presenceInfo xmlns:p15="http://schemas.microsoft.com/office/powerpoint/2012/main" userId="S::urn:spo:anon#82495fc24c4f5e258bdeec64218873da8baf5d77bfddbbf8797f3bcd3da7d045::" providerId="AD"/>
      </p:ext>
    </p:extLst>
  </p:cmAuthor>
  <p:cmAuthor id="2" name="Anthony.Davidson" initials="A" lastIdx="2" clrIdx="1">
    <p:extLst>
      <p:ext uri="{19B8F6BF-5375-455C-9EA6-DF929625EA0E}">
        <p15:presenceInfo xmlns:p15="http://schemas.microsoft.com/office/powerpoint/2012/main" userId="S::Anthony.Davidson@canberra.edu.au::53757b6f-18c7-4f9c-83f0-46d5aacc8c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A32E5-E02F-435F-B5B1-13E843DA53EE}" v="49" dt="2021-09-06T01:58:45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4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3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765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56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2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58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7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3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7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093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4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8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8F952-7DE3-424D-8892-283B7D020553}" type="datetimeFigureOut">
              <a:rPr lang="en-AU" smtClean="0"/>
              <a:t>5/09/2021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5D1FDF1-01BF-4593-A11A-81611149F9C7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9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E"/>
                </a:solidFill>
              </a:rPr>
              <a:t>Capturing covid19 data for the ACT</a:t>
            </a:r>
            <a:endParaRPr lang="en-AU" sz="410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Journal submission and supporting documentation</a:t>
            </a:r>
            <a:endParaRPr lang="en-AU" sz="1600" dirty="0">
              <a:solidFill>
                <a:srgbClr val="FFFFF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50359-EBAC-4C23-8FF2-A4E5E0DFED69}"/>
              </a:ext>
            </a:extLst>
          </p:cNvPr>
          <p:cNvGrpSpPr/>
          <p:nvPr/>
        </p:nvGrpSpPr>
        <p:grpSpPr>
          <a:xfrm>
            <a:off x="10912807" y="6533205"/>
            <a:ext cx="1731640" cy="300897"/>
            <a:chOff x="1585148" y="767178"/>
            <a:chExt cx="1641528" cy="3979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DDA66-FF47-4626-B68D-00A100DF0127}"/>
                </a:ext>
              </a:extLst>
            </p:cNvPr>
            <p:cNvSpPr txBox="1"/>
            <p:nvPr/>
          </p:nvSpPr>
          <p:spPr>
            <a:xfrm>
              <a:off x="1692165" y="798786"/>
              <a:ext cx="1534511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  <a:latin typeface="Comic Sans MS" panose="030F0702030302020204" pitchFamily="66" charset="0"/>
                </a:rPr>
                <a:t>A R Davidson</a:t>
              </a:r>
              <a:endParaRPr lang="en-AU" sz="1200" dirty="0">
                <a:solidFill>
                  <a:schemeClr val="bg2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" name="Graphic 6" descr="Pencil">
              <a:extLst>
                <a:ext uri="{FF2B5EF4-FFF2-40B4-BE49-F238E27FC236}">
                  <a16:creationId xmlns:a16="http://schemas.microsoft.com/office/drawing/2014/main" id="{310DD825-FE12-4D0D-8DAF-FDCAFA0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5148" y="767178"/>
              <a:ext cx="241515" cy="36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59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83624-1C19-46F6-8BF9-13FAD44B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Turns out not that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8ED5-BBA6-4692-9F55-642471D8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Best to write function as an vector applied to a matrix</a:t>
            </a:r>
          </a:p>
          <a:p>
            <a:r>
              <a:rPr lang="en-AU" dirty="0"/>
              <a:t>Allows for storing both location and time information of varying lengths</a:t>
            </a:r>
          </a:p>
          <a:p>
            <a:r>
              <a:rPr lang="en-AU" dirty="0"/>
              <a:t>Call this using a set of functions </a:t>
            </a:r>
          </a:p>
          <a:p>
            <a:r>
              <a:rPr lang="en-AU" dirty="0"/>
              <a:t>Or just work from the full dataset</a:t>
            </a:r>
          </a:p>
          <a:p>
            <a:r>
              <a:rPr lang="en-AU" dirty="0"/>
              <a:t>Here this is called last.csv</a:t>
            </a:r>
          </a:p>
        </p:txBody>
      </p:sp>
    </p:spTree>
    <p:extLst>
      <p:ext uri="{BB962C8B-B14F-4D97-AF65-F5344CB8AC3E}">
        <p14:creationId xmlns:p14="http://schemas.microsoft.com/office/powerpoint/2010/main" val="424684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1266-0A7D-4FE8-A118-835A227C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Reproducible reporting –tidy output csv</a:t>
            </a: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CC15E-CE48-4A8E-8190-B574DA29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" y="3627240"/>
            <a:ext cx="5387292" cy="3837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02B902-7BC7-48D1-A65C-B7C5E04D1B84}"/>
              </a:ext>
            </a:extLst>
          </p:cNvPr>
          <p:cNvSpPr txBox="1"/>
          <p:nvPr/>
        </p:nvSpPr>
        <p:spPr>
          <a:xfrm>
            <a:off x="5978538" y="3627240"/>
            <a:ext cx="6102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groups:</a:t>
            </a:r>
          </a:p>
          <a:p>
            <a:pPr lvl="1"/>
            <a:r>
              <a:rPr lang="en-US" dirty="0" err="1"/>
              <a:t>Fgovt</a:t>
            </a:r>
            <a:endParaRPr lang="en-US" dirty="0"/>
          </a:p>
          <a:p>
            <a:pPr lvl="1"/>
            <a:r>
              <a:rPr lang="en-US" dirty="0" err="1"/>
              <a:t>Sgovt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 err="1"/>
              <a:t>GlobalOrg</a:t>
            </a:r>
            <a:endParaRPr lang="en-US" dirty="0"/>
          </a:p>
          <a:p>
            <a:pPr lvl="1"/>
            <a:r>
              <a:rPr lang="en-US" dirty="0"/>
              <a:t>Social</a:t>
            </a:r>
          </a:p>
          <a:p>
            <a:pPr lvl="1"/>
            <a:r>
              <a:rPr lang="en-US" dirty="0" err="1"/>
              <a:t>Wordofmouth</a:t>
            </a:r>
            <a:r>
              <a:rPr lang="en-US" dirty="0"/>
              <a:t> (</a:t>
            </a:r>
            <a:r>
              <a:rPr lang="en-US" dirty="0" err="1"/>
              <a:t>wom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DCD6C-7351-469E-92D1-8D2028C4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2" y="173543"/>
            <a:ext cx="2448931" cy="25168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222B94-B210-4657-85A8-B7933785A413}"/>
              </a:ext>
            </a:extLst>
          </p:cNvPr>
          <p:cNvSpPr/>
          <p:nvPr/>
        </p:nvSpPr>
        <p:spPr>
          <a:xfrm>
            <a:off x="267530" y="1971383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86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2968-30BB-465A-9C8D-E093752D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16AB-1B50-4BBE-831E-26E8C0E80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129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DD5E-7B7B-46F1-8864-F3807B35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481B-1C4D-4103-9848-0D364BE8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949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D74A3AC-27EA-4DD3-A284-F43F22617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6" r="9090" b="1456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F2FDF-4E0C-4F0D-BC52-DBDE4B47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526" y="3236470"/>
            <a:ext cx="6829044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100">
                <a:solidFill>
                  <a:srgbClr val="FFFFFE"/>
                </a:solidFill>
              </a:rPr>
              <a:t>All adds up to scientific workflow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9BA03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1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6B1-56F8-4CC0-B01F-F49264A8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AF53C682-8521-470E-BA40-54D87F673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46" y="-457359"/>
            <a:ext cx="10797570" cy="8098178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ECCDB-6522-4093-B601-0F77070DBC8B}"/>
              </a:ext>
            </a:extLst>
          </p:cNvPr>
          <p:cNvSpPr/>
          <p:nvPr/>
        </p:nvSpPr>
        <p:spPr>
          <a:xfrm>
            <a:off x="5889498" y="804519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3958B-B7BC-4CE3-B145-A5EA6B628740}"/>
              </a:ext>
            </a:extLst>
          </p:cNvPr>
          <p:cNvSpPr/>
          <p:nvPr/>
        </p:nvSpPr>
        <p:spPr>
          <a:xfrm>
            <a:off x="7793769" y="2920613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19022A-396B-4491-B3D5-A91656492DC4}"/>
              </a:ext>
            </a:extLst>
          </p:cNvPr>
          <p:cNvSpPr/>
          <p:nvPr/>
        </p:nvSpPr>
        <p:spPr>
          <a:xfrm>
            <a:off x="2855854" y="3134651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4A4D-D070-4398-B8A1-5C4A744AE64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793767" y="1329137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C19CB-F954-498B-8CCA-7C4C9B80D568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4554535" y="1329137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F7407-3B82-4A4B-A4CE-4DADA17A447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6253216" y="3661894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26B1-56F8-4CC0-B01F-F49264A8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16939"/>
            <a:ext cx="9603275" cy="1049235"/>
          </a:xfrm>
        </p:spPr>
        <p:txBody>
          <a:bodyPr/>
          <a:lstStyle/>
          <a:p>
            <a:r>
              <a:rPr lang="en-AU" dirty="0"/>
              <a:t>Simple 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FECCDB-6522-4093-B601-0F77070DBC8B}"/>
              </a:ext>
            </a:extLst>
          </p:cNvPr>
          <p:cNvSpPr/>
          <p:nvPr/>
        </p:nvSpPr>
        <p:spPr>
          <a:xfrm>
            <a:off x="5260848" y="2217787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43958B-B7BC-4CE3-B145-A5EA6B628740}"/>
              </a:ext>
            </a:extLst>
          </p:cNvPr>
          <p:cNvSpPr/>
          <p:nvPr/>
        </p:nvSpPr>
        <p:spPr>
          <a:xfrm>
            <a:off x="7165119" y="4333881"/>
            <a:ext cx="3261085" cy="14825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</a:t>
            </a:r>
          </a:p>
          <a:p>
            <a:pPr algn="ctr"/>
            <a:r>
              <a:rPr lang="en-AU" sz="4000" dirty="0"/>
              <a:t>Visualisation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19022A-396B-4491-B3D5-A91656492DC4}"/>
              </a:ext>
            </a:extLst>
          </p:cNvPr>
          <p:cNvSpPr/>
          <p:nvPr/>
        </p:nvSpPr>
        <p:spPr>
          <a:xfrm>
            <a:off x="2227204" y="4547919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204A4D-D070-4398-B8A1-5C4A744AE64E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7165117" y="2742405"/>
            <a:ext cx="1630545" cy="1591476"/>
          </a:xfrm>
          <a:prstGeom prst="straightConnector1">
            <a:avLst/>
          </a:prstGeom>
          <a:ln w="13652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0C19CB-F954-498B-8CCA-7C4C9B80D568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3925885" y="2742405"/>
            <a:ext cx="1334963" cy="1805514"/>
          </a:xfrm>
          <a:prstGeom prst="straightConnector1">
            <a:avLst/>
          </a:prstGeom>
          <a:ln w="136525">
            <a:solidFill>
              <a:srgbClr val="FFC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F7407-3B82-4A4B-A4CE-4DADA17A447D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5624566" y="5075162"/>
            <a:ext cx="1540553" cy="73203"/>
          </a:xfrm>
          <a:prstGeom prst="straightConnector1">
            <a:avLst/>
          </a:prstGeom>
          <a:ln w="136525">
            <a:solidFill>
              <a:srgbClr val="00B05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1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681BA4-DDBF-40FF-AA28-2F40D898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85" y="-3083"/>
            <a:ext cx="2448931" cy="2516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B86C7-EBD5-4FB7-ADF4-EF0C143E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292" y="-1897273"/>
            <a:ext cx="4403182" cy="641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B953B-A765-4959-8863-C0D202EA8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392"/>
          <a:stretch/>
        </p:blipFill>
        <p:spPr>
          <a:xfrm rot="565808">
            <a:off x="-3612553" y="4296241"/>
            <a:ext cx="26015106" cy="1679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1F05DB-AC24-4F58-87C9-99049664C0B9}"/>
              </a:ext>
            </a:extLst>
          </p:cNvPr>
          <p:cNvSpPr/>
          <p:nvPr/>
        </p:nvSpPr>
        <p:spPr>
          <a:xfrm>
            <a:off x="3957732" y="1743392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Wrangling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427BAD-A87A-4A0D-91CC-9EDE47ACBF34}"/>
              </a:ext>
            </a:extLst>
          </p:cNvPr>
          <p:cNvSpPr/>
          <p:nvPr/>
        </p:nvSpPr>
        <p:spPr>
          <a:xfrm>
            <a:off x="2133841" y="2435382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3E4279-3497-49D9-BE70-31D03680A793}"/>
              </a:ext>
            </a:extLst>
          </p:cNvPr>
          <p:cNvSpPr/>
          <p:nvPr/>
        </p:nvSpPr>
        <p:spPr>
          <a:xfrm>
            <a:off x="5343666" y="2977982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38F934-C174-4E6F-81A2-DE3FF85809D4}"/>
              </a:ext>
            </a:extLst>
          </p:cNvPr>
          <p:cNvSpPr/>
          <p:nvPr/>
        </p:nvSpPr>
        <p:spPr>
          <a:xfrm>
            <a:off x="304120" y="2123332"/>
            <a:ext cx="1904269" cy="1049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D1F5C8-E866-4C53-B11F-09BBEF9FA426}"/>
              </a:ext>
            </a:extLst>
          </p:cNvPr>
          <p:cNvSpPr/>
          <p:nvPr/>
        </p:nvSpPr>
        <p:spPr>
          <a:xfrm>
            <a:off x="2282300" y="649032"/>
            <a:ext cx="6959518" cy="123342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Analysis/Visualisation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15A591F-0820-44CC-ADA0-9F6D7A9FD0C9}"/>
              </a:ext>
            </a:extLst>
          </p:cNvPr>
          <p:cNvSpPr/>
          <p:nvPr/>
        </p:nvSpPr>
        <p:spPr>
          <a:xfrm>
            <a:off x="8957266" y="4121516"/>
            <a:ext cx="3397362" cy="120089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/>
              <a:t>Communicate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7D2EE-92D0-45A2-A9AA-682FC3435C8B}"/>
              </a:ext>
            </a:extLst>
          </p:cNvPr>
          <p:cNvSpPr/>
          <p:nvPr/>
        </p:nvSpPr>
        <p:spPr>
          <a:xfrm>
            <a:off x="7098115" y="2110450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/>
              <a:t>Map </a:t>
            </a:r>
          </a:p>
          <a:p>
            <a:pPr algn="ctr"/>
            <a:r>
              <a:rPr lang="en-AU" sz="3200" dirty="0"/>
              <a:t>and </a:t>
            </a:r>
          </a:p>
          <a:p>
            <a:pPr algn="ctr"/>
            <a:r>
              <a:rPr lang="en-AU" sz="3200" dirty="0"/>
              <a:t>timeline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1B46D5-C19F-4ACE-8801-C0E35614439D}"/>
              </a:ext>
            </a:extLst>
          </p:cNvPr>
          <p:cNvSpPr/>
          <p:nvPr/>
        </p:nvSpPr>
        <p:spPr>
          <a:xfrm>
            <a:off x="7708279" y="3870307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22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958-FBD2-425D-BDA8-7B092A8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observations of these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5D42-5556-455E-AC00-F222368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329137"/>
            <a:ext cx="9603275" cy="524618"/>
          </a:xfrm>
        </p:spPr>
        <p:txBody>
          <a:bodyPr/>
          <a:lstStyle/>
          <a:p>
            <a:r>
              <a:rPr lang="en-AU" dirty="0"/>
              <a:t>Found it easiest to think of time and space as additional information for now</a:t>
            </a:r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E0C91-93EB-4A45-A1A1-264DF297518D}"/>
              </a:ext>
            </a:extLst>
          </p:cNvPr>
          <p:cNvSpPr/>
          <p:nvPr/>
        </p:nvSpPr>
        <p:spPr>
          <a:xfrm>
            <a:off x="208705" y="3447204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901C8B-AE64-49FE-841B-FB33675CD3A4}"/>
              </a:ext>
            </a:extLst>
          </p:cNvPr>
          <p:cNvSpPr/>
          <p:nvPr/>
        </p:nvSpPr>
        <p:spPr>
          <a:xfrm>
            <a:off x="8201113" y="2828955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E4BFF-1993-47FA-90D0-70CC6102BBC4}"/>
              </a:ext>
            </a:extLst>
          </p:cNvPr>
          <p:cNvSpPr/>
          <p:nvPr/>
        </p:nvSpPr>
        <p:spPr>
          <a:xfrm>
            <a:off x="5147987" y="2676287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5D23D-168A-458F-B71E-9F172C4F21CD}"/>
              </a:ext>
            </a:extLst>
          </p:cNvPr>
          <p:cNvSpPr txBox="1">
            <a:spLocks/>
          </p:cNvSpPr>
          <p:nvPr/>
        </p:nvSpPr>
        <p:spPr>
          <a:xfrm>
            <a:off x="2961600" y="3428999"/>
            <a:ext cx="2250467" cy="25459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Start and end times</a:t>
            </a:r>
          </a:p>
          <a:p>
            <a:r>
              <a:rPr lang="en-AU" dirty="0"/>
              <a:t>Exposure date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1345-B14F-4E41-96A5-763F11669028}"/>
              </a:ext>
            </a:extLst>
          </p:cNvPr>
          <p:cNvSpPr txBox="1"/>
          <p:nvPr/>
        </p:nvSpPr>
        <p:spPr>
          <a:xfrm>
            <a:off x="6669818" y="2828953"/>
            <a:ext cx="1531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- Day of week</a:t>
            </a:r>
          </a:p>
          <a:p>
            <a:r>
              <a:rPr lang="en-AU" dirty="0"/>
              <a:t>- Start and end times</a:t>
            </a:r>
          </a:p>
          <a:p>
            <a:r>
              <a:rPr lang="en-AU" dirty="0"/>
              <a:t>- Exact date</a:t>
            </a:r>
          </a:p>
          <a:p>
            <a:r>
              <a:rPr lang="en-AU" dirty="0"/>
              <a:t>- Day since outbreak</a:t>
            </a:r>
          </a:p>
          <a:p>
            <a:r>
              <a:rPr lang="en-AU" dirty="0"/>
              <a:t>- Update number</a:t>
            </a:r>
          </a:p>
        </p:txBody>
      </p:sp>
    </p:spTree>
    <p:extLst>
      <p:ext uri="{BB962C8B-B14F-4D97-AF65-F5344CB8AC3E}">
        <p14:creationId xmlns:p14="http://schemas.microsoft.com/office/powerpoint/2010/main" val="3782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9958-FBD2-425D-BDA8-7B092A86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observations of these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5D42-5556-455E-AC00-F222368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329137"/>
            <a:ext cx="9603275" cy="524618"/>
          </a:xfrm>
        </p:spPr>
        <p:txBody>
          <a:bodyPr/>
          <a:lstStyle/>
          <a:p>
            <a:r>
              <a:rPr lang="en-AU" dirty="0"/>
              <a:t>Found it easiest to think of time and space as additional information for now</a:t>
            </a:r>
          </a:p>
          <a:p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E0C91-93EB-4A45-A1A1-264DF297518D}"/>
              </a:ext>
            </a:extLst>
          </p:cNvPr>
          <p:cNvSpPr/>
          <p:nvPr/>
        </p:nvSpPr>
        <p:spPr>
          <a:xfrm>
            <a:off x="208705" y="3447204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AE4BFF-1993-47FA-90D0-70CC6102BBC4}"/>
              </a:ext>
            </a:extLst>
          </p:cNvPr>
          <p:cNvSpPr/>
          <p:nvPr/>
        </p:nvSpPr>
        <p:spPr>
          <a:xfrm>
            <a:off x="10740421" y="93803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5D23D-168A-458F-B71E-9F172C4F21CD}"/>
              </a:ext>
            </a:extLst>
          </p:cNvPr>
          <p:cNvSpPr txBox="1">
            <a:spLocks/>
          </p:cNvSpPr>
          <p:nvPr/>
        </p:nvSpPr>
        <p:spPr>
          <a:xfrm>
            <a:off x="392494" y="2193757"/>
            <a:ext cx="2485747" cy="139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Start and end times</a:t>
            </a:r>
          </a:p>
          <a:p>
            <a:r>
              <a:rPr lang="en-AU" dirty="0"/>
              <a:t>Exposure date</a:t>
            </a:r>
          </a:p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C1345-B14F-4E41-96A5-763F11669028}"/>
              </a:ext>
            </a:extLst>
          </p:cNvPr>
          <p:cNvSpPr txBox="1"/>
          <p:nvPr/>
        </p:nvSpPr>
        <p:spPr>
          <a:xfrm>
            <a:off x="10451999" y="3319999"/>
            <a:ext cx="15312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- Day of week</a:t>
            </a:r>
          </a:p>
          <a:p>
            <a:r>
              <a:rPr lang="en-AU" dirty="0"/>
              <a:t>- Start and end times</a:t>
            </a:r>
          </a:p>
          <a:p>
            <a:r>
              <a:rPr lang="en-AU" dirty="0"/>
              <a:t>- Exact date</a:t>
            </a:r>
          </a:p>
          <a:p>
            <a:r>
              <a:rPr lang="en-AU" dirty="0"/>
              <a:t>- Day since outbreak</a:t>
            </a:r>
          </a:p>
          <a:p>
            <a:r>
              <a:rPr lang="en-AU" dirty="0"/>
              <a:t>- Update number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3342A3-EDEC-4363-A4A6-2B91231E5967}"/>
              </a:ext>
            </a:extLst>
          </p:cNvPr>
          <p:cNvSpPr/>
          <p:nvPr/>
        </p:nvSpPr>
        <p:spPr>
          <a:xfrm>
            <a:off x="7248605" y="2564470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Function will:</a:t>
            </a:r>
          </a:p>
          <a:p>
            <a:pPr algn="ctr"/>
            <a:r>
              <a:rPr lang="en-AU" dirty="0"/>
              <a:t>Sort time to 24hrs []()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9DC-8929-4DA9-9D6C-D5C05A7C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5" y="158866"/>
            <a:ext cx="1189313" cy="12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4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301" y="1474969"/>
            <a:ext cx="2823919" cy="1868760"/>
          </a:xfrm>
        </p:spPr>
        <p:txBody>
          <a:bodyPr>
            <a:normAutofit/>
          </a:bodyPr>
          <a:lstStyle/>
          <a:p>
            <a:r>
              <a:rPr lang="en-US" sz="3600"/>
              <a:t>contact locations</a:t>
            </a:r>
            <a:endParaRPr lang="en-AU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302" y="3531204"/>
            <a:ext cx="2823919" cy="161064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Overall map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Timeline of cases in Suburbs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sz="1200"/>
              <a:t>Information on Transit routes and contact locations</a:t>
            </a:r>
            <a:endParaRPr lang="en-AU" sz="1200"/>
          </a:p>
        </p:txBody>
      </p:sp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4" r="11550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FCB3-59EE-4D95-AC72-25D30E9AF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B1081-5644-4A43-B9DC-C7B3C352C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B615F-CF91-4328-A3C0-474BB5AED586}"/>
              </a:ext>
            </a:extLst>
          </p:cNvPr>
          <p:cNvSpPr/>
          <p:nvPr/>
        </p:nvSpPr>
        <p:spPr>
          <a:xfrm>
            <a:off x="8201113" y="2828955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1312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oUTPUT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819233" cy="3450613"/>
          </a:xfrm>
        </p:spPr>
        <p:txBody>
          <a:bodyPr>
            <a:normAutofit/>
          </a:bodyPr>
          <a:lstStyle/>
          <a:p>
            <a:r>
              <a:rPr lang="en-US" dirty="0"/>
              <a:t>Different visualization options</a:t>
            </a:r>
          </a:p>
          <a:p>
            <a:r>
              <a:rPr lang="en-US" dirty="0"/>
              <a:t>- IN R: leaflet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  <a:p>
            <a:pPr lvl="1"/>
            <a:r>
              <a:rPr lang="en-US" dirty="0" err="1"/>
              <a:t>Knitr</a:t>
            </a:r>
            <a:endParaRPr lang="en-US" dirty="0"/>
          </a:p>
          <a:p>
            <a:pPr lvl="1"/>
            <a:r>
              <a:rPr lang="en-US" dirty="0" err="1"/>
              <a:t>Png</a:t>
            </a:r>
            <a:endParaRPr lang="en-US" dirty="0"/>
          </a:p>
          <a:p>
            <a:pPr lvl="1"/>
            <a:r>
              <a:rPr lang="en-US" dirty="0"/>
              <a:t>Jpeg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6202-8D06-4DEC-9FFA-E7E5504D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24" y="235352"/>
            <a:ext cx="3690958" cy="5378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66A586-4D78-4FE7-A396-E9ECEECD87DC}"/>
              </a:ext>
            </a:extLst>
          </p:cNvPr>
          <p:cNvSpPr/>
          <p:nvPr/>
        </p:nvSpPr>
        <p:spPr>
          <a:xfrm>
            <a:off x="3582481" y="463715"/>
            <a:ext cx="2485747" cy="78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DATA:actwebsite</a:t>
            </a:r>
            <a:r>
              <a:rPr lang="en-AU" dirty="0"/>
              <a:t>: csv table…..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084DF-D2C6-4701-B2B9-D70B5B518569}"/>
              </a:ext>
            </a:extLst>
          </p:cNvPr>
          <p:cNvSpPr/>
          <p:nvPr/>
        </p:nvSpPr>
        <p:spPr>
          <a:xfrm>
            <a:off x="7436468" y="4984334"/>
            <a:ext cx="2485747" cy="853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04BCA3-C774-4B55-9833-018FCE74440D}"/>
              </a:ext>
            </a:extLst>
          </p:cNvPr>
          <p:cNvSpPr/>
          <p:nvPr/>
        </p:nvSpPr>
        <p:spPr>
          <a:xfrm>
            <a:off x="2001345" y="1232657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iNVESTIGATE</a:t>
            </a:r>
            <a:endParaRPr lang="en-AU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E2B8E8-77D9-445F-8B9B-61AE121CD5B4}"/>
              </a:ext>
            </a:extLst>
          </p:cNvPr>
          <p:cNvSpPr/>
          <p:nvPr/>
        </p:nvSpPr>
        <p:spPr>
          <a:xfrm rot="8284982">
            <a:off x="516762" y="2456089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CC3FE16-9B81-455E-8B7D-78F536E64BF8}"/>
              </a:ext>
            </a:extLst>
          </p:cNvPr>
          <p:cNvSpPr/>
          <p:nvPr/>
        </p:nvSpPr>
        <p:spPr>
          <a:xfrm rot="3501497">
            <a:off x="3905355" y="2407591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F04987-5E0F-46D6-9C66-C7D27B328692}"/>
              </a:ext>
            </a:extLst>
          </p:cNvPr>
          <p:cNvSpPr/>
          <p:nvPr/>
        </p:nvSpPr>
        <p:spPr>
          <a:xfrm>
            <a:off x="117248" y="192119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5F925-CCCE-413A-BED8-C12025480CE3}"/>
              </a:ext>
            </a:extLst>
          </p:cNvPr>
          <p:cNvSpPr/>
          <p:nvPr/>
        </p:nvSpPr>
        <p:spPr>
          <a:xfrm>
            <a:off x="3464396" y="3520641"/>
            <a:ext cx="2485747" cy="2181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6E38F-846F-45AD-B30A-8E3082AA1F9A}"/>
              </a:ext>
            </a:extLst>
          </p:cNvPr>
          <p:cNvSpPr/>
          <p:nvPr/>
        </p:nvSpPr>
        <p:spPr>
          <a:xfrm>
            <a:off x="208705" y="3521863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SPACE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F6BC5C-11CF-4F4C-9AA6-F6F09042E58C}"/>
              </a:ext>
            </a:extLst>
          </p:cNvPr>
          <p:cNvSpPr/>
          <p:nvPr/>
        </p:nvSpPr>
        <p:spPr>
          <a:xfrm>
            <a:off x="2515685" y="58142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62AD805-2C33-41F1-96D6-40E8BA90AC63}"/>
              </a:ext>
            </a:extLst>
          </p:cNvPr>
          <p:cNvSpPr/>
          <p:nvPr/>
        </p:nvSpPr>
        <p:spPr>
          <a:xfrm>
            <a:off x="4085791" y="490504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0799D-CFB1-468D-88E2-3DBDDA47A3EE}"/>
              </a:ext>
            </a:extLst>
          </p:cNvPr>
          <p:cNvSpPr/>
          <p:nvPr/>
        </p:nvSpPr>
        <p:spPr>
          <a:xfrm>
            <a:off x="7388780" y="3079878"/>
            <a:ext cx="2485747" cy="1200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Timeline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534833E-CBA8-4D96-BB72-C24332BE8A48}"/>
              </a:ext>
            </a:extLst>
          </p:cNvPr>
          <p:cNvSpPr/>
          <p:nvPr/>
        </p:nvSpPr>
        <p:spPr>
          <a:xfrm>
            <a:off x="2205200" y="3392569"/>
            <a:ext cx="4195600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4C2B39-F4BB-47D5-8640-457318C70FF3}"/>
              </a:ext>
            </a:extLst>
          </p:cNvPr>
          <p:cNvSpPr/>
          <p:nvPr/>
        </p:nvSpPr>
        <p:spPr>
          <a:xfrm>
            <a:off x="6003704" y="2962170"/>
            <a:ext cx="1189313" cy="2995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nope…</a:t>
            </a:r>
          </a:p>
          <a:p>
            <a:pPr algn="ctr"/>
            <a:r>
              <a:rPr lang="en-AU" dirty="0"/>
              <a:t>LIST()</a:t>
            </a:r>
          </a:p>
        </p:txBody>
      </p:sp>
    </p:spTree>
    <p:extLst>
      <p:ext uri="{BB962C8B-B14F-4D97-AF65-F5344CB8AC3E}">
        <p14:creationId xmlns:p14="http://schemas.microsoft.com/office/powerpoint/2010/main" val="2322513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7374324-CA0D-4FE0-BB2B-282C12738481}"/>
              </a:ext>
            </a:extLst>
          </p:cNvPr>
          <p:cNvSpPr txBox="1"/>
          <p:nvPr/>
        </p:nvSpPr>
        <p:spPr>
          <a:xfrm>
            <a:off x="5452524" y="3271536"/>
            <a:ext cx="6128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r>
              <a:rPr lang="en-US" dirty="0"/>
              <a:t>if new webpage update</a:t>
            </a:r>
          </a:p>
          <a:p>
            <a:pPr lvl="1"/>
            <a:r>
              <a:rPr lang="en-US" dirty="0"/>
              <a:t>Add these to last.csv with new tag</a:t>
            </a:r>
          </a:p>
          <a:p>
            <a:pPr lvl="1"/>
            <a:r>
              <a:rPr lang="en-US" dirty="0"/>
              <a:t>Check these tags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Plot curated list with update time associated with latest fixed co-ordinates?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64273"/>
            <a:ext cx="5819233" cy="3450613"/>
          </a:xfrm>
        </p:spPr>
        <p:txBody>
          <a:bodyPr>
            <a:normAutofit/>
          </a:bodyPr>
          <a:lstStyle/>
          <a:p>
            <a:r>
              <a:rPr lang="en-US" dirty="0"/>
              <a:t>Download webpage</a:t>
            </a:r>
          </a:p>
          <a:p>
            <a:pPr lvl="1"/>
            <a:r>
              <a:rPr lang="en-US" dirty="0"/>
              <a:t>Check date/update</a:t>
            </a:r>
          </a:p>
          <a:p>
            <a:pPr lvl="2"/>
            <a:r>
              <a:rPr lang="en-US" dirty="0"/>
              <a:t>Diff to lastupdate.csv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Base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21615-3172-45F8-B0C6-E069BB28DF0B}"/>
              </a:ext>
            </a:extLst>
          </p:cNvPr>
          <p:cNvSpPr/>
          <p:nvPr/>
        </p:nvSpPr>
        <p:spPr>
          <a:xfrm>
            <a:off x="723610" y="336955"/>
            <a:ext cx="248574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97EF265-8BCD-4C55-82DF-37F753DAEC0D}"/>
              </a:ext>
            </a:extLst>
          </p:cNvPr>
          <p:cNvSpPr/>
          <p:nvPr/>
        </p:nvSpPr>
        <p:spPr>
          <a:xfrm>
            <a:off x="3042434" y="66327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98DBCF5-BD07-45C0-A683-D7C19410F748}"/>
              </a:ext>
            </a:extLst>
          </p:cNvPr>
          <p:cNvSpPr/>
          <p:nvPr/>
        </p:nvSpPr>
        <p:spPr>
          <a:xfrm>
            <a:off x="2282535" y="1255733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DEEF02-83D8-4639-86EA-78D7F19D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68" y="84833"/>
            <a:ext cx="2591319" cy="14576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FE86E5E-2FA4-4A49-95C4-309743760FBC}"/>
              </a:ext>
            </a:extLst>
          </p:cNvPr>
          <p:cNvSpPr/>
          <p:nvPr/>
        </p:nvSpPr>
        <p:spPr>
          <a:xfrm>
            <a:off x="4861925" y="287156"/>
            <a:ext cx="1802257" cy="1457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Table (wrangling </a:t>
            </a:r>
            <a:r>
              <a:rPr lang="en-AU" dirty="0" err="1"/>
              <a:t>timedate_etc</a:t>
            </a:r>
            <a:r>
              <a:rPr lang="en-AU" dirty="0"/>
              <a:t>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92653D-F50A-4D44-BD8D-5150234DC947}"/>
              </a:ext>
            </a:extLst>
          </p:cNvPr>
          <p:cNvSpPr/>
          <p:nvPr/>
        </p:nvSpPr>
        <p:spPr>
          <a:xfrm rot="3764752">
            <a:off x="5252639" y="2103628"/>
            <a:ext cx="1686721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D500E6F-D7D6-4031-BEF0-D928771FBD8E}"/>
              </a:ext>
            </a:extLst>
          </p:cNvPr>
          <p:cNvSpPr/>
          <p:nvPr/>
        </p:nvSpPr>
        <p:spPr>
          <a:xfrm rot="11453958">
            <a:off x="2248110" y="3590852"/>
            <a:ext cx="3442292" cy="67901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96448-8F2F-473B-97CB-46ECA6CDB578}"/>
              </a:ext>
            </a:extLst>
          </p:cNvPr>
          <p:cNvSpPr/>
          <p:nvPr/>
        </p:nvSpPr>
        <p:spPr>
          <a:xfrm>
            <a:off x="7125636" y="816631"/>
            <a:ext cx="2194219" cy="300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csv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AA3511-DE43-4464-8E9D-C246288DF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32898" y="3888672"/>
            <a:ext cx="2246227" cy="32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1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E85-F268-4905-8963-B7BF2B23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aSPECTS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083-B868-453A-899F-44903899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Engagement with ACT health</a:t>
            </a:r>
          </a:p>
          <a:p>
            <a:r>
              <a:rPr lang="en-US"/>
              <a:t>Power BI dashboard</a:t>
            </a:r>
          </a:p>
          <a:p>
            <a:r>
              <a:rPr lang="en-US"/>
              <a:t>Integrate of either csv or tools</a:t>
            </a:r>
          </a:p>
          <a:p>
            <a:r>
              <a:rPr lang="en-US"/>
              <a:t>Need support to curate data and publish….</a:t>
            </a:r>
          </a:p>
        </p:txBody>
      </p:sp>
    </p:spTree>
    <p:extLst>
      <p:ext uri="{BB962C8B-B14F-4D97-AF65-F5344CB8AC3E}">
        <p14:creationId xmlns:p14="http://schemas.microsoft.com/office/powerpoint/2010/main" val="3952481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7787-6538-4EE5-9E6C-3DA48D7E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result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265F-41B9-4EAD-9D7D-D84B8939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Flexdash</a:t>
            </a:r>
            <a:endParaRPr lang="en-AU" dirty="0"/>
          </a:p>
          <a:p>
            <a:pPr lvl="1"/>
            <a:r>
              <a:rPr lang="en-AU" dirty="0"/>
              <a:t>Our selection of dynamic components for </a:t>
            </a:r>
            <a:r>
              <a:rPr lang="en-AU" dirty="0" err="1"/>
              <a:t>gh</a:t>
            </a:r>
            <a:r>
              <a:rPr lang="en-AU" dirty="0"/>
              <a:t>-pages publishing == boring </a:t>
            </a:r>
            <a:r>
              <a:rPr lang="en-AU" dirty="0" err="1"/>
              <a:t>rmds</a:t>
            </a:r>
            <a:endParaRPr lang="en-AU" dirty="0"/>
          </a:p>
          <a:p>
            <a:pPr lvl="1"/>
            <a:r>
              <a:rPr lang="en-AU" dirty="0"/>
              <a:t>Tidy data and a tidy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B2577-27D6-4AC5-8630-76799157B40B}"/>
              </a:ext>
            </a:extLst>
          </p:cNvPr>
          <p:cNvSpPr txBox="1"/>
          <p:nvPr/>
        </p:nvSpPr>
        <p:spPr>
          <a:xfrm>
            <a:off x="4453782" y="3836677"/>
            <a:ext cx="610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AU" dirty="0"/>
              <a:t>Dynamic time update info:</a:t>
            </a:r>
          </a:p>
          <a:p>
            <a:pPr lvl="2"/>
            <a:r>
              <a:rPr lang="en-AU" dirty="0"/>
              <a:t>Site build</a:t>
            </a:r>
          </a:p>
          <a:p>
            <a:pPr lvl="2"/>
            <a:r>
              <a:rPr lang="en-AU" dirty="0" err="1"/>
              <a:t>Bernds</a:t>
            </a:r>
            <a:r>
              <a:rPr lang="en-AU" dirty="0"/>
              <a:t> site</a:t>
            </a:r>
          </a:p>
          <a:p>
            <a:pPr lvl="2"/>
            <a:r>
              <a:rPr lang="en-AU" dirty="0"/>
              <a:t>ACT health</a:t>
            </a:r>
          </a:p>
        </p:txBody>
      </p:sp>
    </p:spTree>
    <p:extLst>
      <p:ext uri="{BB962C8B-B14F-4D97-AF65-F5344CB8AC3E}">
        <p14:creationId xmlns:p14="http://schemas.microsoft.com/office/powerpoint/2010/main" val="134407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Map all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AU" dirty="0"/>
              <a:t>Filter by Status, Contact, and Suburb</a:t>
            </a:r>
          </a:p>
          <a:p>
            <a:r>
              <a:rPr lang="en-AU" dirty="0"/>
              <a:t>Colour represents Contact</a:t>
            </a:r>
          </a:p>
          <a:p>
            <a:r>
              <a:rPr lang="en-AU" dirty="0"/>
              <a:t>Shape represents New, previously added</a:t>
            </a:r>
          </a:p>
          <a:p>
            <a:pPr lvl="1"/>
            <a:r>
              <a:rPr lang="en-AU" dirty="0"/>
              <a:t>Date coming??</a:t>
            </a:r>
          </a:p>
          <a:p>
            <a:pPr lvl="1"/>
            <a:r>
              <a:rPr lang="en-AU" dirty="0"/>
              <a:t>Dynamic time update info:</a:t>
            </a:r>
          </a:p>
          <a:p>
            <a:pPr lvl="2"/>
            <a:r>
              <a:rPr lang="en-AU" dirty="0"/>
              <a:t>Site build</a:t>
            </a:r>
          </a:p>
          <a:p>
            <a:pPr lvl="2"/>
            <a:r>
              <a:rPr lang="en-AU" dirty="0" err="1"/>
              <a:t>Bernds</a:t>
            </a:r>
            <a:r>
              <a:rPr lang="en-AU" dirty="0"/>
              <a:t> site</a:t>
            </a:r>
          </a:p>
          <a:p>
            <a:pPr lvl="2"/>
            <a:r>
              <a:rPr lang="en-AU" dirty="0"/>
              <a:t>ACT health</a:t>
            </a:r>
          </a:p>
        </p:txBody>
      </p:sp>
    </p:spTree>
    <p:extLst>
      <p:ext uri="{BB962C8B-B14F-4D97-AF65-F5344CB8AC3E}">
        <p14:creationId xmlns:p14="http://schemas.microsoft.com/office/powerpoint/2010/main" val="331045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Map grouped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Group by </a:t>
            </a:r>
          </a:p>
          <a:p>
            <a:pPr lvl="1"/>
            <a:r>
              <a:rPr lang="en-AU" dirty="0"/>
              <a:t>Suburb, </a:t>
            </a:r>
          </a:p>
          <a:p>
            <a:pPr lvl="1"/>
            <a:r>
              <a:rPr lang="en-AU" dirty="0"/>
              <a:t>Contact </a:t>
            </a:r>
          </a:p>
          <a:p>
            <a:pPr lvl="1"/>
            <a:r>
              <a:rPr lang="en-AU" dirty="0"/>
              <a:t>Status</a:t>
            </a:r>
          </a:p>
          <a:p>
            <a:pPr lvl="1"/>
            <a:r>
              <a:rPr lang="en-AU" dirty="0" err="1"/>
              <a:t>Update_time</a:t>
            </a:r>
            <a:r>
              <a:rPr lang="en-AU" dirty="0"/>
              <a:t>  -</a:t>
            </a:r>
            <a:r>
              <a:rPr lang="en-AU" dirty="0">
                <a:sym typeface="Wingdings" panose="05000000000000000000" pitchFamily="2" charset="2"/>
              </a:rPr>
              <a:t> location and timing changes….</a:t>
            </a:r>
            <a:endParaRPr lang="en-AU" dirty="0"/>
          </a:p>
          <a:p>
            <a:r>
              <a:rPr lang="en-AU" dirty="0"/>
              <a:t>Output is Census level grouping SA3</a:t>
            </a:r>
          </a:p>
          <a:p>
            <a:pPr lvl="1"/>
            <a:r>
              <a:rPr lang="en-AU" dirty="0"/>
              <a:t>This can be changed to SA2, SA1 or other generalisations such as post codes</a:t>
            </a:r>
          </a:p>
          <a:p>
            <a:pPr marL="0" indent="0">
              <a:buNone/>
            </a:pPr>
            <a:r>
              <a:rPr lang="en-AU" dirty="0"/>
              <a:t>Development involves including a emailed report fitted to the Suburb grouping variable</a:t>
            </a:r>
          </a:p>
          <a:p>
            <a:pPr lvl="1"/>
            <a:r>
              <a:rPr lang="en-AU" dirty="0"/>
              <a:t>[different email = = different group selected]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4BF7A-0384-42DF-BD6B-CE6EBB55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761" y="1116345"/>
            <a:ext cx="2648327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5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Spatial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799" y="128448"/>
            <a:ext cx="5550355" cy="961443"/>
          </a:xfrm>
        </p:spPr>
        <p:txBody>
          <a:bodyPr>
            <a:normAutofit/>
          </a:bodyPr>
          <a:lstStyle/>
          <a:p>
            <a:r>
              <a:rPr lang="en-AU" dirty="0"/>
              <a:t>Projections and transformations (</a:t>
            </a:r>
            <a:r>
              <a:rPr lang="en-AU" dirty="0" err="1"/>
              <a:t>crs</a:t>
            </a:r>
            <a:r>
              <a:rPr lang="en-AU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2144889"/>
            <a:ext cx="9984064" cy="3908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02B72-AEF9-4898-9B54-F8AE6596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17" y="2144889"/>
            <a:ext cx="2648327" cy="386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2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A3F-0BFD-4550-AAA6-26360253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39" y="279902"/>
            <a:ext cx="5550355" cy="1049235"/>
          </a:xfrm>
        </p:spPr>
        <p:txBody>
          <a:bodyPr>
            <a:normAutofit/>
          </a:bodyPr>
          <a:lstStyle/>
          <a:p>
            <a:r>
              <a:rPr lang="en-AU" dirty="0"/>
              <a:t>Timeline of duration (grouped areas)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AC9-52E7-4656-AF6B-8D6C9710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485" y="128448"/>
            <a:ext cx="6432883" cy="3450613"/>
          </a:xfrm>
        </p:spPr>
        <p:txBody>
          <a:bodyPr>
            <a:normAutofit/>
          </a:bodyPr>
          <a:lstStyle/>
          <a:p>
            <a:r>
              <a:rPr lang="en-AU" dirty="0"/>
              <a:t>The way we group time matters….</a:t>
            </a:r>
          </a:p>
          <a:p>
            <a:r>
              <a:rPr lang="en-AU" dirty="0"/>
              <a:t>By month, date or fixed group makes big differences in the STRENGTH of inference that can be made but this does not account for detection issues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F00B7-BB38-4786-9158-01FA8B9E41EB}"/>
              </a:ext>
            </a:extLst>
          </p:cNvPr>
          <p:cNvSpPr/>
          <p:nvPr/>
        </p:nvSpPr>
        <p:spPr>
          <a:xfrm>
            <a:off x="1451580" y="2144889"/>
            <a:ext cx="9984064" cy="3908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F2C6E-DFC8-420D-B4F9-6FF84442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94" y="2232284"/>
            <a:ext cx="5429250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0587C-5EA4-49A7-8DB2-F1E42EF3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2" y="1866420"/>
            <a:ext cx="5593078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8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2E85-F268-4905-8963-B7BF2B23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1083-B868-453A-899F-44903899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Engagement with ACT health</a:t>
            </a:r>
          </a:p>
          <a:p>
            <a:r>
              <a:rPr lang="en-US"/>
              <a:t>Power BI dashboard</a:t>
            </a:r>
          </a:p>
          <a:p>
            <a:r>
              <a:rPr lang="en-US"/>
              <a:t>Integrate of either csv or tools</a:t>
            </a:r>
          </a:p>
          <a:p>
            <a:r>
              <a:rPr lang="en-US"/>
              <a:t>Need support to curate data and publish….</a:t>
            </a:r>
          </a:p>
        </p:txBody>
      </p:sp>
    </p:spTree>
    <p:extLst>
      <p:ext uri="{BB962C8B-B14F-4D97-AF65-F5344CB8AC3E}">
        <p14:creationId xmlns:p14="http://schemas.microsoft.com/office/powerpoint/2010/main" val="407918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area&#10;&#10;Description automatically generated with low confidence">
            <a:extLst>
              <a:ext uri="{FF2B5EF4-FFF2-40B4-BE49-F238E27FC236}">
                <a16:creationId xmlns:a16="http://schemas.microsoft.com/office/drawing/2014/main" id="{5EFB3489-804D-4991-9FEC-71812D09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0" r="1086"/>
          <a:stretch/>
        </p:blipFill>
        <p:spPr>
          <a:xfrm>
            <a:off x="2" y="10"/>
            <a:ext cx="6094409" cy="6857990"/>
          </a:xfrm>
          <a:prstGeom prst="rect">
            <a:avLst/>
          </a:prstGeom>
        </p:spPr>
      </p:pic>
      <p:pic>
        <p:nvPicPr>
          <p:cNvPr id="4" name="Picture 3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DFCFCD56-EB1F-4425-82C0-34985776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r="28949" b="1"/>
          <a:stretch/>
        </p:blipFill>
        <p:spPr>
          <a:xfrm>
            <a:off x="6096051" y="10"/>
            <a:ext cx="609440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356D18-B5E6-44B1-ADBC-7094E0DC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7192" y="1353662"/>
            <a:ext cx="4414440" cy="4150676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7A374D-06C5-4ECA-9F91-7183DD3D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127" y="2579935"/>
            <a:ext cx="4070579" cy="0"/>
          </a:xfrm>
          <a:prstGeom prst="line">
            <a:avLst/>
          </a:prstGeom>
          <a:ln w="31750">
            <a:solidFill>
              <a:srgbClr val="FD73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FE7BC62-16CB-4BDB-B165-7DD01A40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28" y="1530700"/>
            <a:ext cx="4070578" cy="104923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E"/>
                </a:solidFill>
              </a:rPr>
              <a:t>Information	</a:t>
            </a:r>
            <a:endParaRPr lang="en-AU">
              <a:solidFill>
                <a:srgbClr val="FFFFF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B53D-5A16-48D5-98DE-4D83D69C2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128" y="2723314"/>
            <a:ext cx="4070578" cy="261361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GOVT data including map and table of contact locations and times</a:t>
            </a:r>
          </a:p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Visualizations already available for case and vaccine numbers</a:t>
            </a:r>
          </a:p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This is a local tool for local Canberrans</a:t>
            </a:r>
          </a:p>
          <a:p>
            <a:pPr>
              <a:lnSpc>
                <a:spcPct val="110000"/>
              </a:lnSpc>
              <a:buClr>
                <a:srgbClr val="FD7350"/>
              </a:buClr>
            </a:pPr>
            <a:r>
              <a:rPr lang="en-US" sz="1700">
                <a:solidFill>
                  <a:srgbClr val="FFFFFE"/>
                </a:solidFill>
              </a:rPr>
              <a:t>Focuses on current and dynamic data</a:t>
            </a:r>
          </a:p>
        </p:txBody>
      </p:sp>
    </p:spTree>
    <p:extLst>
      <p:ext uri="{BB962C8B-B14F-4D97-AF65-F5344CB8AC3E}">
        <p14:creationId xmlns:p14="http://schemas.microsoft.com/office/powerpoint/2010/main" val="521651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8FF9-9450-4C7A-93BC-59922AD1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Extentions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1F34-C0E3-41C9-8120-49CCDC97C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CRISPER </a:t>
            </a:r>
            <a:r>
              <a:rPr lang="en-US" dirty="0" err="1"/>
              <a:t>anu</a:t>
            </a:r>
            <a:r>
              <a:rPr lang="en-US" dirty="0"/>
              <a:t> data</a:t>
            </a:r>
          </a:p>
          <a:p>
            <a:r>
              <a:rPr lang="en-US" dirty="0"/>
              <a:t>Govt info they need and want it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52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1F4C-EBB0-4F46-93C1-9B613AF8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5EB6-7B5E-47EB-A3FE-6B19C182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798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mountain, nature, outdoor&#10;&#10;Description automatically generated">
            <a:extLst>
              <a:ext uri="{FF2B5EF4-FFF2-40B4-BE49-F238E27FC236}">
                <a16:creationId xmlns:a16="http://schemas.microsoft.com/office/drawing/2014/main" id="{A1438874-2CF5-4A3C-BC8E-A28BE6CA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AAC16-62C4-4F18-9C4E-E743DFE6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5511" y="3236470"/>
            <a:ext cx="6832500" cy="1252601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Capturing covid19 data for the ACT</a:t>
            </a:r>
            <a:endParaRPr lang="en-AU" sz="4100" dirty="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523B8-727B-4A8E-9C4E-8E73625AF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5511" y="4669144"/>
            <a:ext cx="6832499" cy="7165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E"/>
                </a:solidFill>
              </a:rPr>
              <a:t>Questions?</a:t>
            </a:r>
            <a:endParaRPr lang="en-AU" sz="1600" dirty="0">
              <a:solidFill>
                <a:srgbClr val="FFFFF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50359-EBAC-4C23-8FF2-A4E5E0DFED69}"/>
              </a:ext>
            </a:extLst>
          </p:cNvPr>
          <p:cNvGrpSpPr/>
          <p:nvPr/>
        </p:nvGrpSpPr>
        <p:grpSpPr>
          <a:xfrm>
            <a:off x="10912807" y="6533205"/>
            <a:ext cx="1731640" cy="300897"/>
            <a:chOff x="1585148" y="767178"/>
            <a:chExt cx="1641528" cy="39797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7DDA66-FF47-4626-B68D-00A100DF0127}"/>
                </a:ext>
              </a:extLst>
            </p:cNvPr>
            <p:cNvSpPr txBox="1"/>
            <p:nvPr/>
          </p:nvSpPr>
          <p:spPr>
            <a:xfrm>
              <a:off x="1692165" y="798786"/>
              <a:ext cx="1534511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/>
                  </a:solidFill>
                  <a:latin typeface="Comic Sans MS" panose="030F0702030302020204" pitchFamily="66" charset="0"/>
                </a:rPr>
                <a:t>A R Davidson</a:t>
              </a:r>
              <a:endParaRPr lang="en-AU" sz="1200" dirty="0">
                <a:solidFill>
                  <a:schemeClr val="bg2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7" name="Graphic 6" descr="Pencil">
              <a:extLst>
                <a:ext uri="{FF2B5EF4-FFF2-40B4-BE49-F238E27FC236}">
                  <a16:creationId xmlns:a16="http://schemas.microsoft.com/office/drawing/2014/main" id="{310DD825-FE12-4D0D-8DAF-FDCAFA0F4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5148" y="767178"/>
              <a:ext cx="241515" cy="366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797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EA54A-28D7-41F8-B285-8FBF06E4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endParaRPr lang="en-US" sz="3600"/>
          </a:p>
        </p:txBody>
      </p:sp>
      <p:pic>
        <p:nvPicPr>
          <p:cNvPr id="7" name="Content Placeholder 6" descr="A picture containing text, parking&#10;&#10;Description automatically generated">
            <a:extLst>
              <a:ext uri="{FF2B5EF4-FFF2-40B4-BE49-F238E27FC236}">
                <a16:creationId xmlns:a16="http://schemas.microsoft.com/office/drawing/2014/main" id="{6495EF1D-3095-408C-B1C8-4D6E3379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61" y="643992"/>
            <a:ext cx="3390188" cy="3495040"/>
          </a:xfrm>
          <a:prstGeom prst="rect">
            <a:avLst/>
          </a:prstGeom>
        </p:spPr>
      </p:pic>
      <p:pic>
        <p:nvPicPr>
          <p:cNvPr id="9" name="Picture 8" descr="A white 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1B978B25-8C9A-4E61-9A07-22E91852E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0" y="800598"/>
            <a:ext cx="4242437" cy="318182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6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685F-58A2-4133-8986-7BA0BE89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Lots of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8A11-F03D-413E-89CF-DAF38C26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28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94E6-B3FA-447F-BE38-4B48B77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another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72980-9D95-46EC-A5CD-384F516C6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39" y="2178292"/>
            <a:ext cx="6168421" cy="3450613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Simple</a:t>
            </a:r>
          </a:p>
          <a:p>
            <a:r>
              <a:rPr lang="en-AU" dirty="0"/>
              <a:t>Geolocations were confusing</a:t>
            </a:r>
          </a:p>
          <a:p>
            <a:r>
              <a:rPr lang="en-AU" dirty="0"/>
              <a:t>Information was just a html table to begin with</a:t>
            </a:r>
          </a:p>
          <a:p>
            <a:endParaRPr lang="en-AU" dirty="0"/>
          </a:p>
          <a:p>
            <a:r>
              <a:rPr lang="en-AU" dirty="0"/>
              <a:t>Other reasons can include:</a:t>
            </a:r>
          </a:p>
          <a:p>
            <a:pPr lvl="1"/>
            <a:r>
              <a:rPr lang="en-AU" dirty="0"/>
              <a:t>ACT is small and info comes from NSW and ACT </a:t>
            </a:r>
            <a:r>
              <a:rPr lang="en-AU" dirty="0" err="1"/>
              <a:t>goverments</a:t>
            </a:r>
            <a:r>
              <a:rPr lang="en-AU" dirty="0"/>
              <a:t> (STATE)  as well as FEDERAL</a:t>
            </a:r>
          </a:p>
          <a:p>
            <a:pPr lvl="1"/>
            <a:r>
              <a:rPr lang="en-AU" dirty="0"/>
              <a:t>Even weird rules were no one knows what is going on?? (example?)</a:t>
            </a:r>
          </a:p>
          <a:p>
            <a:endParaRPr lang="en-AU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91938C-952C-4679-825B-3B0163972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0"/>
            <a:ext cx="4003040" cy="300228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74DE20E5-E309-46A0-9819-BCD20E1BA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85" y="2233762"/>
            <a:ext cx="3580749" cy="268556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E073D10-4935-49CC-A660-1A7950A04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5" y="2359801"/>
            <a:ext cx="3244645" cy="24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FFE4-9D56-44A0-8B7A-1B97F232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Turns out it helps to have it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8BFEE-65A1-4E26-9896-31A945EF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43" y="2256733"/>
            <a:ext cx="10031713" cy="714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58E4-832D-4385-AF12-189EE16A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EB100-32E6-44C3-B7B6-F862C4EB5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source</a:t>
            </a:r>
          </a:p>
          <a:p>
            <a:r>
              <a:rPr lang="en-US"/>
              <a:t>R</a:t>
            </a:r>
          </a:p>
          <a:p>
            <a:r>
              <a:rPr lang="en-US"/>
              <a:t>Rstudio</a:t>
            </a:r>
          </a:p>
          <a:p>
            <a:r>
              <a:rPr lang="en-US" err="1"/>
              <a:t>Github</a:t>
            </a:r>
            <a:endParaRPr lang="en-US"/>
          </a:p>
          <a:p>
            <a:r>
              <a:rPr lang="en-US" err="1"/>
              <a:t>Github</a:t>
            </a:r>
            <a:r>
              <a:rPr lang="en-US"/>
              <a:t>-pages</a:t>
            </a:r>
          </a:p>
          <a:p>
            <a:r>
              <a:rPr lang="en-US"/>
              <a:t>Flexdashboard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CA155-7A5A-48C4-8E8F-8FE727CD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04" y="2015732"/>
            <a:ext cx="7719391" cy="39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05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6E6-C69B-4919-B9BD-B696998F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Workflow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9C0C-71F8-41B6-8B76-E9866CB8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Download webpage</a:t>
            </a:r>
          </a:p>
          <a:p>
            <a:pPr>
              <a:lnSpc>
                <a:spcPct val="110000"/>
              </a:lnSpc>
            </a:pPr>
            <a:r>
              <a:rPr lang="en-US" dirty="0"/>
              <a:t>Compare to </a:t>
            </a:r>
            <a:r>
              <a:rPr lang="en-US" dirty="0" err="1"/>
              <a:t>last.file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if new webpage update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Add these to last.csv with new tag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Check these tags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Plot curated list with update time associated with latest fixed co-ordinates?</a:t>
            </a:r>
          </a:p>
          <a:p>
            <a:pPr>
              <a:lnSpc>
                <a:spcPct val="110000"/>
              </a:lnSpc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C664-D2A8-44F7-8E55-1D150293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283069"/>
            <a:ext cx="2726997" cy="3981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70BDE-C7DC-4C60-AE26-0CC0A2C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054" y="1000462"/>
            <a:ext cx="2681256" cy="3907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FEDB1B-1E45-4DC6-B22C-5C266CE8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243" y="87449"/>
            <a:ext cx="3690958" cy="5378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DD9E72-DFA8-40AC-80F1-173F80B4E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9" y="729586"/>
            <a:ext cx="3690958" cy="5378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E667A-F8C9-4CE6-8223-95E7F174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46" y="-11430"/>
            <a:ext cx="3690958" cy="53788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E49209-9085-4B51-86BA-00CEA044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46" y="1371723"/>
            <a:ext cx="3690958" cy="5378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C6D5DA-9E32-4209-9065-1679E942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540" y="-2531839"/>
            <a:ext cx="3690958" cy="53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C7F1-EC17-40FF-81C6-51E7B9D4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See current work on </a:t>
            </a:r>
            <a:r>
              <a:rPr lang="en-AU" dirty="0" err="1"/>
              <a:t>tidypipes</a:t>
            </a:r>
            <a:r>
              <a:rPr lang="en-AU" dirty="0"/>
              <a:t> for details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74C162-B4E5-4501-A944-9EEB34752674}"/>
              </a:ext>
            </a:extLst>
          </p:cNvPr>
          <p:cNvSpPr txBox="1">
            <a:spLocks/>
          </p:cNvSpPr>
          <p:nvPr/>
        </p:nvSpPr>
        <p:spPr>
          <a:xfrm>
            <a:off x="1294362" y="25110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formats</a:t>
            </a:r>
          </a:p>
          <a:p>
            <a:pPr lvl="1"/>
            <a:r>
              <a:rPr lang="en-US" dirty="0"/>
              <a:t>Location </a:t>
            </a:r>
          </a:p>
          <a:p>
            <a:pPr lvl="1"/>
            <a:r>
              <a:rPr lang="en-US" dirty="0"/>
              <a:t>Time</a:t>
            </a:r>
          </a:p>
          <a:p>
            <a:r>
              <a:rPr lang="en-US" dirty="0"/>
              <a:t>If not before here…from here: 16</a:t>
            </a:r>
            <a:r>
              <a:rPr lang="en-US" baseline="30000" dirty="0"/>
              <a:t>th</a:t>
            </a:r>
            <a:r>
              <a:rPr lang="en-US" dirty="0"/>
              <a:t> August 2021</a:t>
            </a:r>
          </a:p>
        </p:txBody>
      </p:sp>
    </p:spTree>
    <p:extLst>
      <p:ext uri="{BB962C8B-B14F-4D97-AF65-F5344CB8AC3E}">
        <p14:creationId xmlns:p14="http://schemas.microsoft.com/office/powerpoint/2010/main" val="24643103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6E6C6945AAF04AB56484B88F01F00D" ma:contentTypeVersion="34" ma:contentTypeDescription="Create a new document." ma:contentTypeScope="" ma:versionID="e918f7fe2f4e5ea85b6ff53ada75fd48">
  <xsd:schema xmlns:xsd="http://www.w3.org/2001/XMLSchema" xmlns:xs="http://www.w3.org/2001/XMLSchema" xmlns:p="http://schemas.microsoft.com/office/2006/metadata/properties" xmlns:ns3="5b249ec6-6ff5-4b98-93bd-ecc8905784cb" xmlns:ns4="9703956c-f212-47bb-b4e2-245f2893361e" targetNamespace="http://schemas.microsoft.com/office/2006/metadata/properties" ma:root="true" ma:fieldsID="da86b3c6880372fd434db615ad626a64" ns3:_="" ns4:_="">
    <xsd:import namespace="5b249ec6-6ff5-4b98-93bd-ecc8905784cb"/>
    <xsd:import namespace="9703956c-f212-47bb-b4e2-245f289336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249ec6-6ff5-4b98-93bd-ecc8905784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5" nillable="true" ma:displayName="Math Settings" ma:internalName="Math_Settings">
      <xsd:simpleType>
        <xsd:restriction base="dms:Text"/>
      </xsd:simpleType>
    </xsd:element>
    <xsd:element name="DefaultSectionNames" ma:index="26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7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3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4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5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6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7" nillable="true" ma:displayName="Is Collaboration Space Locked" ma:internalName="Is_Collaboration_Space_Locked">
      <xsd:simpleType>
        <xsd:restriction base="dms:Boolean"/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3956c-f212-47bb-b4e2-245f2893361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MS_Mappings xmlns="5b249ec6-6ff5-4b98-93bd-ecc8905784cb" xsi:nil="true"/>
    <Invited_Teachers xmlns="5b249ec6-6ff5-4b98-93bd-ecc8905784cb" xsi:nil="true"/>
    <DefaultSectionNames xmlns="5b249ec6-6ff5-4b98-93bd-ecc8905784cb" xsi:nil="true"/>
    <Is_Collaboration_Space_Locked xmlns="5b249ec6-6ff5-4b98-93bd-ecc8905784cb" xsi:nil="true"/>
    <Self_Registration_Enabled xmlns="5b249ec6-6ff5-4b98-93bd-ecc8905784cb" xsi:nil="true"/>
    <Teachers xmlns="5b249ec6-6ff5-4b98-93bd-ecc8905784cb">
      <UserInfo>
        <DisplayName/>
        <AccountId xsi:nil="true"/>
        <AccountType/>
      </UserInfo>
    </Teachers>
    <Students xmlns="5b249ec6-6ff5-4b98-93bd-ecc8905784cb">
      <UserInfo>
        <DisplayName/>
        <AccountId xsi:nil="true"/>
        <AccountType/>
      </UserInfo>
    </Students>
    <Student_Groups xmlns="5b249ec6-6ff5-4b98-93bd-ecc8905784cb">
      <UserInfo>
        <DisplayName/>
        <AccountId xsi:nil="true"/>
        <AccountType/>
      </UserInfo>
    </Student_Groups>
    <Distribution_Groups xmlns="5b249ec6-6ff5-4b98-93bd-ecc8905784cb" xsi:nil="true"/>
    <Math_Settings xmlns="5b249ec6-6ff5-4b98-93bd-ecc8905784cb" xsi:nil="true"/>
    <Templates xmlns="5b249ec6-6ff5-4b98-93bd-ecc8905784cb" xsi:nil="true"/>
    <AppVersion xmlns="5b249ec6-6ff5-4b98-93bd-ecc8905784cb" xsi:nil="true"/>
    <TeamsChannelId xmlns="5b249ec6-6ff5-4b98-93bd-ecc8905784cb" xsi:nil="true"/>
    <Invited_Students xmlns="5b249ec6-6ff5-4b98-93bd-ecc8905784cb" xsi:nil="true"/>
    <IsNotebookLocked xmlns="5b249ec6-6ff5-4b98-93bd-ecc8905784cb" xsi:nil="true"/>
    <Has_Teacher_Only_SectionGroup xmlns="5b249ec6-6ff5-4b98-93bd-ecc8905784cb" xsi:nil="true"/>
    <FolderType xmlns="5b249ec6-6ff5-4b98-93bd-ecc8905784cb" xsi:nil="true"/>
    <Owner xmlns="5b249ec6-6ff5-4b98-93bd-ecc8905784cb">
      <UserInfo>
        <DisplayName/>
        <AccountId xsi:nil="true"/>
        <AccountType/>
      </UserInfo>
    </Owner>
    <NotebookType xmlns="5b249ec6-6ff5-4b98-93bd-ecc8905784cb" xsi:nil="true"/>
    <CultureName xmlns="5b249ec6-6ff5-4b98-93bd-ecc8905784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4CEAC3-44C8-4645-9FE5-266E352DEB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249ec6-6ff5-4b98-93bd-ecc8905784cb"/>
    <ds:schemaRef ds:uri="9703956c-f212-47bb-b4e2-245f289336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853185-5301-432F-8E11-A9E9F51085D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5b249ec6-6ff5-4b98-93bd-ecc8905784cb"/>
    <ds:schemaRef ds:uri="http://schemas.microsoft.com/office/2006/documentManagement/types"/>
    <ds:schemaRef ds:uri="http://schemas.openxmlformats.org/package/2006/metadata/core-properties"/>
    <ds:schemaRef ds:uri="9703956c-f212-47bb-b4e2-245f2893361e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EA2630C-8D6D-4BCC-B541-A59B4E04EC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4399</TotalTime>
  <Words>738</Words>
  <Application>Microsoft Office PowerPoint</Application>
  <PresentationFormat>Widescreen</PresentationFormat>
  <Paragraphs>185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Comic Sans MS</vt:lpstr>
      <vt:lpstr>Gill Sans MT</vt:lpstr>
      <vt:lpstr>Gallery</vt:lpstr>
      <vt:lpstr>Capturing covid19 data for the ACT</vt:lpstr>
      <vt:lpstr>contact locations</vt:lpstr>
      <vt:lpstr>Information </vt:lpstr>
      <vt:lpstr>Lots of examples</vt:lpstr>
      <vt:lpstr>Why another map?</vt:lpstr>
      <vt:lpstr>Turns out it helps to have it simple</vt:lpstr>
      <vt:lpstr>Tools</vt:lpstr>
      <vt:lpstr>Workflow</vt:lpstr>
      <vt:lpstr>See current work on tidypipes for details</vt:lpstr>
      <vt:lpstr>Turns out not that easy</vt:lpstr>
      <vt:lpstr>Reproducible reporting –tidy output csv</vt:lpstr>
      <vt:lpstr>Location information</vt:lpstr>
      <vt:lpstr>Time information</vt:lpstr>
      <vt:lpstr>All adds up to scientific workflow</vt:lpstr>
      <vt:lpstr>PowerPoint Presentation</vt:lpstr>
      <vt:lpstr>Simple workflow</vt:lpstr>
      <vt:lpstr>PowerPoint Presentation</vt:lpstr>
      <vt:lpstr>Different observations of these states?</vt:lpstr>
      <vt:lpstr>Different observations of these states?</vt:lpstr>
      <vt:lpstr>PowerPoint Presentation</vt:lpstr>
      <vt:lpstr>oUTPUT</vt:lpstr>
      <vt:lpstr>How</vt:lpstr>
      <vt:lpstr>aSPECTS</vt:lpstr>
      <vt:lpstr>Final result is</vt:lpstr>
      <vt:lpstr>Map all cases</vt:lpstr>
      <vt:lpstr>Map grouped areas</vt:lpstr>
      <vt:lpstr>Spatial Math</vt:lpstr>
      <vt:lpstr>Timeline of duration (grouped areas)</vt:lpstr>
      <vt:lpstr>Discussion</vt:lpstr>
      <vt:lpstr>Extentions</vt:lpstr>
      <vt:lpstr>PowerPoint Presentation</vt:lpstr>
      <vt:lpstr>Capturing covid19 data for the 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 covid19 data for the ACT</dc:title>
  <dc:creator>Anthony.Davidson</dc:creator>
  <cp:lastModifiedBy>Anthony.Davidson</cp:lastModifiedBy>
  <cp:revision>2</cp:revision>
  <dcterms:created xsi:type="dcterms:W3CDTF">2021-08-22T00:01:55Z</dcterms:created>
  <dcterms:modified xsi:type="dcterms:W3CDTF">2021-09-06T05:27:26Z</dcterms:modified>
</cp:coreProperties>
</file>